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839" r:id="rId2"/>
    <p:sldId id="838" r:id="rId3"/>
    <p:sldId id="840" r:id="rId4"/>
    <p:sldId id="841" r:id="rId5"/>
    <p:sldId id="842" r:id="rId6"/>
    <p:sldId id="843" r:id="rId7"/>
    <p:sldId id="844" r:id="rId8"/>
    <p:sldId id="845" r:id="rId9"/>
    <p:sldId id="846" r:id="rId10"/>
    <p:sldId id="847" r:id="rId11"/>
    <p:sldId id="848" r:id="rId12"/>
    <p:sldId id="849" r:id="rId13"/>
    <p:sldId id="850" r:id="rId14"/>
    <p:sldId id="851" r:id="rId15"/>
    <p:sldId id="852" r:id="rId16"/>
    <p:sldId id="853" r:id="rId17"/>
    <p:sldId id="854" r:id="rId18"/>
    <p:sldId id="855" r:id="rId19"/>
    <p:sldId id="856" r:id="rId20"/>
    <p:sldId id="857" r:id="rId21"/>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3C64"/>
    <a:srgbClr val="E97C05"/>
    <a:srgbClr val="FA8606"/>
    <a:srgbClr val="6600FF"/>
    <a:srgbClr val="CCCC00"/>
    <a:srgbClr val="FF99CC"/>
    <a:srgbClr val="FF6699"/>
    <a:srgbClr val="FF33C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3662" autoAdjust="0"/>
  </p:normalViewPr>
  <p:slideViewPr>
    <p:cSldViewPr>
      <p:cViewPr varScale="1">
        <p:scale>
          <a:sx n="65" d="100"/>
          <a:sy n="65" d="100"/>
        </p:scale>
        <p:origin x="1272" y="58"/>
      </p:cViewPr>
      <p:guideLst>
        <p:guide orient="horz" pos="2160"/>
        <p:guide pos="3840"/>
      </p:guideLst>
    </p:cSldViewPr>
  </p:slideViewPr>
  <p:outlineViewPr>
    <p:cViewPr>
      <p:scale>
        <a:sx n="33" d="100"/>
        <a:sy n="33" d="100"/>
      </p:scale>
      <p:origin x="0" y="21456"/>
    </p:cViewPr>
  </p:outlineViewPr>
  <p:notesTextViewPr>
    <p:cViewPr>
      <p:scale>
        <a:sx n="100" d="100"/>
        <a:sy n="100" d="100"/>
      </p:scale>
      <p:origin x="0" y="0"/>
    </p:cViewPr>
  </p:notesTextViewPr>
  <p:sorterViewPr>
    <p:cViewPr>
      <p:scale>
        <a:sx n="66" d="100"/>
        <a:sy n="66" d="100"/>
      </p:scale>
      <p:origin x="0" y="69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314371"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314372"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314373"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87F7279F-B90A-4CDD-BF9A-19D2E878A671}" type="slidenum">
              <a:rPr lang="en-US"/>
              <a:pPr>
                <a:defRPr/>
              </a:pPr>
              <a:t>‹#›</a:t>
            </a:fld>
            <a:endParaRPr lang="en-US"/>
          </a:p>
        </p:txBody>
      </p:sp>
    </p:spTree>
    <p:extLst>
      <p:ext uri="{BB962C8B-B14F-4D97-AF65-F5344CB8AC3E}">
        <p14:creationId xmlns:p14="http://schemas.microsoft.com/office/powerpoint/2010/main" val="243100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cs typeface="+mn-cs"/>
              </a:defRPr>
            </a:lvl1pPr>
          </a:lstStyle>
          <a:p>
            <a:pPr>
              <a:defRPr/>
            </a:pPr>
            <a:endParaRPr lang="en-US"/>
          </a:p>
        </p:txBody>
      </p:sp>
      <p:sp>
        <p:nvSpPr>
          <p:cNvPr id="103428"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cs typeface="+mn-cs"/>
              </a:defRPr>
            </a:lvl1pPr>
          </a:lstStyle>
          <a:p>
            <a:pPr>
              <a:defRPr/>
            </a:pPr>
            <a:fld id="{FBF1A647-549C-4DE1-BF02-D4E08B7353B5}" type="slidenum">
              <a:rPr lang="en-US"/>
              <a:pPr>
                <a:defRPr/>
              </a:pPr>
              <a:t>‹#›</a:t>
            </a:fld>
            <a:endParaRPr lang="en-US"/>
          </a:p>
        </p:txBody>
      </p:sp>
    </p:spTree>
    <p:extLst>
      <p:ext uri="{BB962C8B-B14F-4D97-AF65-F5344CB8AC3E}">
        <p14:creationId xmlns:p14="http://schemas.microsoft.com/office/powerpoint/2010/main" val="3157913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presentation can be used to</a:t>
            </a:r>
            <a:r>
              <a:rPr lang="en-GB" baseline="0" dirty="0"/>
              <a:t> present the principal recommendations from the report ‘Twist and Shout’. A review of the pathway and quality of care provided to children and young people aged 2-24 years who presented to hospital with testicular torsion.</a:t>
            </a:r>
            <a:endParaRPr lang="en-US" baseline="0" dirty="0"/>
          </a:p>
          <a:p>
            <a:endParaRPr lang="en-GB" baseline="0" dirty="0"/>
          </a:p>
          <a:p>
            <a:r>
              <a:rPr lang="en-GB" baseline="0" dirty="0"/>
              <a:t>More information can be found at </a:t>
            </a:r>
            <a:endParaRPr lang="en-GB" dirty="0"/>
          </a:p>
          <a:p>
            <a:endParaRPr lang="en-GB" dirty="0"/>
          </a:p>
        </p:txBody>
      </p:sp>
    </p:spTree>
    <p:extLst>
      <p:ext uri="{BB962C8B-B14F-4D97-AF65-F5344CB8AC3E}">
        <p14:creationId xmlns:p14="http://schemas.microsoft.com/office/powerpoint/2010/main" val="947928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10</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027218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11</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r>
              <a:rPr lang="en-US" sz="1200" b="0" i="0" u="none" strike="noStrike" baseline="0" dirty="0">
                <a:solidFill>
                  <a:srgbClr val="211D1E"/>
                </a:solidFill>
                <a:latin typeface="Humanist 77 7 BT"/>
              </a:rPr>
              <a:t>Eight recommendations have been agreed as the primary focus for action, based on the report findings. Each recommendation falls under five parts of the pathway.</a:t>
            </a:r>
          </a:p>
        </p:txBody>
      </p:sp>
    </p:spTree>
    <p:extLst>
      <p:ext uri="{BB962C8B-B14F-4D97-AF65-F5344CB8AC3E}">
        <p14:creationId xmlns:p14="http://schemas.microsoft.com/office/powerpoint/2010/main" val="4095511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12</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4036169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13</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14623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14</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183983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15</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189283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16</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2812504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17</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1375945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18</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endParaRPr lang="en-US" sz="1200" b="0" i="0" u="none" strike="noStrike" baseline="0" dirty="0">
              <a:solidFill>
                <a:srgbClr val="211D1E"/>
              </a:solidFill>
              <a:latin typeface="Humanist 77 7 BT"/>
            </a:endParaRPr>
          </a:p>
        </p:txBody>
      </p:sp>
    </p:spTree>
    <p:extLst>
      <p:ext uri="{BB962C8B-B14F-4D97-AF65-F5344CB8AC3E}">
        <p14:creationId xmlns:p14="http://schemas.microsoft.com/office/powerpoint/2010/main" val="3460073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19</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r>
              <a:rPr lang="en-US" dirty="0"/>
              <a:t>Final slide for the presenter to begin a discussion</a:t>
            </a:r>
            <a:endParaRPr lang="en-GB" dirty="0"/>
          </a:p>
        </p:txBody>
      </p:sp>
    </p:spTree>
    <p:extLst>
      <p:ext uri="{BB962C8B-B14F-4D97-AF65-F5344CB8AC3E}">
        <p14:creationId xmlns:p14="http://schemas.microsoft.com/office/powerpoint/2010/main" val="3156572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2</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indent="0">
              <a:lnSpc>
                <a:spcPct val="115000"/>
              </a:lnSpc>
              <a:spcAft>
                <a:spcPts val="1000"/>
              </a:spcAft>
              <a:buNone/>
            </a:pPr>
            <a:r>
              <a:rPr lang="en-GB" dirty="0"/>
              <a:t>The study described in this report aimed to </a:t>
            </a:r>
            <a:r>
              <a:rPr lang="en-US" sz="1200" b="0" i="0" u="none" strike="noStrike" baseline="0" dirty="0">
                <a:solidFill>
                  <a:srgbClr val="211D1E"/>
                </a:solidFill>
                <a:latin typeface="Humanist 77 7 BT"/>
              </a:rPr>
              <a:t>examine</a:t>
            </a:r>
            <a:r>
              <a:rPr lang="en-US" sz="1200" b="0" i="0" u="none" strike="noStrike" baseline="0" dirty="0">
                <a:solidFill>
                  <a:srgbClr val="000000"/>
                </a:solidFill>
                <a:latin typeface="Calibri" panose="020F0502020204030204" pitchFamily="34" charset="0"/>
              </a:rPr>
              <a:t> the complete pathway and quality of care provided to children and young people 2 – 24 years of age who presented to hospital with testicular torsion</a:t>
            </a:r>
            <a:r>
              <a:rPr lang="en-GB" sz="1200" b="0" i="0" u="none" strike="noStrike"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between 1</a:t>
            </a:r>
            <a:r>
              <a:rPr lang="en-GB"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a:t>
            </a:r>
            <a:r>
              <a:rPr lang="en-GB" sz="1200" b="0" i="0" u="none" strike="noStrike"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April 2021 – 31</a:t>
            </a:r>
            <a:r>
              <a:rPr lang="en-GB"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a:t>
            </a:r>
            <a:r>
              <a:rPr lang="en-GB" sz="1200" b="0" i="0" u="none" strike="noStrike" baseline="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March 2022.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200" b="0" i="0" u="none" strike="noStrike" baseline="0" dirty="0">
              <a:solidFill>
                <a:srgbClr val="211D1E"/>
              </a:solidFill>
              <a:latin typeface="Humanist 77 7 BT"/>
            </a:endParaRPr>
          </a:p>
          <a:p>
            <a:pPr marL="0" lvl="0" indent="0">
              <a:spcAft>
                <a:spcPts val="300"/>
              </a:spcAft>
              <a:buFont typeface="+mj-lt"/>
              <a:buNone/>
            </a:pPr>
            <a:r>
              <a:rPr lang="en-GB" sz="1200" dirty="0">
                <a:effectLst/>
                <a:latin typeface="Calibri" panose="020F0502020204030204" pitchFamily="34" charset="0"/>
                <a:ea typeface="Calibri" panose="020F0502020204030204" pitchFamily="34" charset="0"/>
                <a:cs typeface="Arial" panose="020B0604020202020204" pitchFamily="34" charset="0"/>
              </a:rPr>
              <a:t>A clinician questionnaire was sent to the surgeon who was responsible for the care of the patient at the time of the operation. The study included </a:t>
            </a:r>
            <a:r>
              <a:rPr lang="en-US" sz="1200" b="0" i="0" u="none" strike="noStrike" baseline="0" dirty="0">
                <a:solidFill>
                  <a:srgbClr val="000000"/>
                </a:solidFill>
                <a:latin typeface="Calibri" panose="020F0502020204030204" pitchFamily="34" charset="0"/>
              </a:rPr>
              <a:t>acute hospital providers where patients with testicular torsion might be admitted. Primary care practices were also asked to participate if it was identified that a patient selected for inclusion in the study was admitted to hospital following a referral from primary care.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200" b="0" i="0" u="none" strike="noStrike" baseline="0" dirty="0">
              <a:solidFill>
                <a:srgbClr val="211D1E"/>
              </a:solidFill>
              <a:latin typeface="Humanist 77 7 BT"/>
            </a:endParaRPr>
          </a:p>
          <a:p>
            <a:r>
              <a:rPr lang="en-US" sz="1200" b="0" i="0" u="none" strike="noStrike" baseline="0" dirty="0">
                <a:solidFill>
                  <a:srgbClr val="211D1E"/>
                </a:solidFill>
                <a:latin typeface="Humanist 77 7 BT"/>
              </a:rPr>
              <a:t>The anonymous patient;/carer survey was circulated online to allow all young people who were admitted with testicular torsion to provide their views on the care received as an inpatient. An anonymous clinician survey and interviews were undertaken to collect the views of healthcare professions involved in these patients’ care. </a:t>
            </a:r>
            <a:endParaRPr lang="en-GB" dirty="0"/>
          </a:p>
          <a:p>
            <a:endParaRPr lang="en-GB" dirty="0"/>
          </a:p>
        </p:txBody>
      </p:sp>
    </p:spTree>
    <p:extLst>
      <p:ext uri="{BB962C8B-B14F-4D97-AF65-F5344CB8AC3E}">
        <p14:creationId xmlns:p14="http://schemas.microsoft.com/office/powerpoint/2010/main" val="2138138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20</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r>
              <a:rPr lang="en-US" dirty="0"/>
              <a:t>Final slide for the presenter to begin a discussion</a:t>
            </a:r>
            <a:endParaRPr lang="en-GB" dirty="0"/>
          </a:p>
        </p:txBody>
      </p:sp>
    </p:spTree>
    <p:extLst>
      <p:ext uri="{BB962C8B-B14F-4D97-AF65-F5344CB8AC3E}">
        <p14:creationId xmlns:p14="http://schemas.microsoft.com/office/powerpoint/2010/main" val="75415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3</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a:lnSpc>
                <a:spcPct val="100000"/>
              </a:lnSpc>
            </a:pPr>
            <a:r>
              <a:rPr lang="en-GB" b="1" dirty="0"/>
              <a:t>Presenter’s notes:</a:t>
            </a:r>
          </a:p>
          <a:p>
            <a:pPr>
              <a:lnSpc>
                <a:spcPct val="100000"/>
              </a:lnSpc>
            </a:pPr>
            <a:r>
              <a:rPr lang="en-GB" sz="2400" b="0" dirty="0">
                <a:latin typeface="Calibri" panose="020F0502020204030204" pitchFamily="34" charset="0"/>
                <a:ea typeface="Calibri" panose="020F0502020204030204" pitchFamily="34" charset="0"/>
              </a:rPr>
              <a:t>Included codes:</a:t>
            </a:r>
          </a:p>
          <a:p>
            <a:pPr>
              <a:lnSpc>
                <a:spcPct val="100000"/>
              </a:lnSpc>
            </a:pPr>
            <a:r>
              <a:rPr lang="en-GB" b="0" dirty="0">
                <a:latin typeface="Calibri" panose="020F0502020204030204" pitchFamily="34" charset="0"/>
                <a:ea typeface="Calibri" panose="020F0502020204030204" pitchFamily="34" charset="0"/>
              </a:rPr>
              <a:t>	ICD10: N44</a:t>
            </a:r>
          </a:p>
          <a:p>
            <a:pPr>
              <a:lnSpc>
                <a:spcPct val="100000"/>
              </a:lnSpc>
            </a:pPr>
            <a:r>
              <a:rPr lang="en-GB" b="0" dirty="0">
                <a:effectLst/>
                <a:latin typeface="Calibri" panose="020F0502020204030204" pitchFamily="34" charset="0"/>
                <a:ea typeface="Calibri" panose="020F0502020204030204" pitchFamily="34" charset="0"/>
              </a:rPr>
              <a:t>	OPCS codes: N03.4; N05; N06; N08; N09; N13.2; N13.3; N13.5</a:t>
            </a:r>
          </a:p>
          <a:p>
            <a:pPr>
              <a:lnSpc>
                <a:spcPct val="100000"/>
              </a:lnSpc>
            </a:pPr>
            <a:endParaRPr lang="en-GB" b="0" dirty="0">
              <a:effectLst/>
              <a:latin typeface="Calibri" panose="020F0502020204030204" pitchFamily="34" charset="0"/>
              <a:ea typeface="Calibri" panose="020F0502020204030204" pitchFamily="34" charset="0"/>
            </a:endParaRPr>
          </a:p>
          <a:p>
            <a:pPr>
              <a:lnSpc>
                <a:spcPct val="100000"/>
              </a:lnSpc>
            </a:pPr>
            <a:r>
              <a:rPr lang="en-GB" b="0" dirty="0">
                <a:effectLst/>
                <a:latin typeface="Calibri" panose="020F0502020204030204" pitchFamily="34" charset="0"/>
                <a:ea typeface="Calibri" panose="020F0502020204030204" pitchFamily="34" charset="0"/>
              </a:rPr>
              <a:t>Up to eight patients per hospital were sampled for inclusion in the clinical peer review process</a:t>
            </a:r>
            <a:endParaRPr lang="en-GB" b="0" dirty="0">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565331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4</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R="207645">
              <a:lnSpc>
                <a:spcPct val="115000"/>
              </a:lnSpc>
              <a:spcAft>
                <a:spcPts val="1000"/>
              </a:spcAft>
              <a:tabLst>
                <a:tab pos="5850890" algn="l"/>
              </a:tabLst>
            </a:pPr>
            <a:r>
              <a:rPr lang="en-GB" sz="1000" b="1" dirty="0">
                <a:effectLst/>
                <a:latin typeface="Calibri" panose="020F0502020204030204" pitchFamily="34" charset="0"/>
                <a:ea typeface="Calibri" panose="020F0502020204030204" pitchFamily="34" charset="0"/>
                <a:cs typeface="Calibri" panose="020F0502020204030204" pitchFamily="34" charset="0"/>
              </a:rPr>
              <a:t>Clinical data</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R="207645">
              <a:lnSpc>
                <a:spcPct val="115000"/>
              </a:lnSpc>
              <a:spcAft>
                <a:spcPts val="1000"/>
              </a:spcAft>
              <a:tabLst>
                <a:tab pos="5850890" algn="l"/>
              </a:tabLst>
            </a:pPr>
            <a:r>
              <a:rPr lang="en-GB" sz="1200" dirty="0">
                <a:effectLst/>
                <a:latin typeface="Calibri" panose="020F0502020204030204" pitchFamily="34" charset="0"/>
                <a:ea typeface="Calibri" panose="020F0502020204030204" pitchFamily="34" charset="0"/>
              </a:rPr>
              <a:t>In total, 8,583 patients were initially identified between 1st April 2021 – 31st March 2022 as meeting the study criteria. </a:t>
            </a:r>
            <a:r>
              <a:rPr lang="en-GB" sz="1200" b="0" i="0" u="none" strike="noStrike" baseline="0" dirty="0">
                <a:solidFill>
                  <a:srgbClr val="000000"/>
                </a:solidFill>
                <a:latin typeface="Calibri" panose="020F0502020204030204" pitchFamily="34" charset="0"/>
              </a:rPr>
              <a:t>This included patients who were admitted with testicular torsion; orchitis and epididymitis, and ‘other’ specified disorders of male genital organs, according to the coding. </a:t>
            </a:r>
          </a:p>
          <a:p>
            <a:pPr marR="207645">
              <a:lnSpc>
                <a:spcPct val="115000"/>
              </a:lnSpc>
              <a:spcAft>
                <a:spcPts val="1000"/>
              </a:spcAft>
              <a:tabLst>
                <a:tab pos="5850890" algn="l"/>
              </a:tabLst>
            </a:pPr>
            <a:endParaRPr lang="en-GB" sz="1200" b="0" i="0" u="none" strike="noStrike" baseline="0" dirty="0">
              <a:solidFill>
                <a:srgbClr val="000000"/>
              </a:solidFill>
              <a:effectLst/>
              <a:latin typeface="Calibri" panose="020F0502020204030204" pitchFamily="34" charset="0"/>
              <a:ea typeface="Calibri" panose="020F0502020204030204" pitchFamily="34" charset="0"/>
            </a:endParaRPr>
          </a:p>
          <a:p>
            <a:pPr marR="207645">
              <a:lnSpc>
                <a:spcPct val="115000"/>
              </a:lnSpc>
              <a:spcAft>
                <a:spcPts val="1000"/>
              </a:spcAft>
              <a:tabLst>
                <a:tab pos="5850890" algn="l"/>
              </a:tabLst>
            </a:pPr>
            <a:r>
              <a:rPr lang="en-GB" sz="1200" dirty="0">
                <a:effectLst/>
                <a:latin typeface="Calibri" panose="020F0502020204030204" pitchFamily="34" charset="0"/>
                <a:ea typeface="Calibri" panose="020F0502020204030204" pitchFamily="34" charset="0"/>
              </a:rPr>
              <a:t>Of the 1,091 patients sampled for inclusion, 264 were subsequently excluded. </a:t>
            </a:r>
            <a:r>
              <a:rPr lang="en-GB" sz="1200" b="0" i="0" u="none" strike="noStrike" baseline="0" dirty="0">
                <a:solidFill>
                  <a:srgbClr val="000000"/>
                </a:solidFill>
                <a:latin typeface="Calibri" panose="020F0502020204030204" pitchFamily="34" charset="0"/>
              </a:rPr>
              <a:t>The main reasons for exclusion were that the patient was found not to have torsion during their procedure (n=219), or the operation was undertaken on an elective basis (n=40). </a:t>
            </a:r>
            <a:endParaRPr lang="en-GB" sz="1200" dirty="0">
              <a:effectLst/>
              <a:latin typeface="Calibri" panose="020F0502020204030204" pitchFamily="34" charset="0"/>
              <a:ea typeface="Calibri" panose="020F0502020204030204" pitchFamily="34" charset="0"/>
            </a:endParaRPr>
          </a:p>
          <a:p>
            <a:pPr marR="207645">
              <a:lnSpc>
                <a:spcPct val="115000"/>
              </a:lnSpc>
              <a:spcAft>
                <a:spcPts val="1000"/>
              </a:spcAft>
              <a:tabLst>
                <a:tab pos="5850890" algn="l"/>
              </a:tabLst>
            </a:pP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R="207645">
              <a:lnSpc>
                <a:spcPct val="115000"/>
              </a:lnSpc>
              <a:spcAft>
                <a:spcPts val="1000"/>
              </a:spcAft>
              <a:tabLst>
                <a:tab pos="5850890" algn="l"/>
              </a:tabLst>
            </a:pPr>
            <a:r>
              <a:rPr lang="en-GB" sz="1000" b="1" dirty="0">
                <a:effectLst/>
                <a:latin typeface="Calibri" panose="020F0502020204030204" pitchFamily="34" charset="0"/>
                <a:ea typeface="Calibri" panose="020F0502020204030204" pitchFamily="34" charset="0"/>
                <a:cs typeface="Calibri" panose="020F0502020204030204" pitchFamily="34" charset="0"/>
              </a:rPr>
              <a:t>Organisational data</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Organisational questionnaires were returned from 143/207 (69.1%) hospitals.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R="207645">
              <a:lnSpc>
                <a:spcPct val="115000"/>
              </a:lnSpc>
              <a:spcAft>
                <a:spcPts val="1000"/>
              </a:spcAft>
              <a:tabLst>
                <a:tab pos="5850890" algn="l"/>
              </a:tabLst>
            </a:pPr>
            <a:r>
              <a:rPr lang="en-GB" sz="1000" dirty="0">
                <a:effectLst/>
                <a:latin typeface="Calibri" panose="020F0502020204030204" pitchFamily="34" charset="0"/>
                <a:ea typeface="Calibri" panose="020F0502020204030204" pitchFamily="34" charset="0"/>
                <a:cs typeface="Calibri" panose="020F0502020204030204" pitchFamily="34"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R="207645">
              <a:lnSpc>
                <a:spcPct val="115000"/>
              </a:lnSpc>
              <a:spcAft>
                <a:spcPts val="1000"/>
              </a:spcAft>
              <a:tabLst>
                <a:tab pos="5850890" algn="l"/>
              </a:tabLst>
            </a:pPr>
            <a:r>
              <a:rPr lang="en-GB" sz="1000" b="1" dirty="0">
                <a:effectLst/>
                <a:latin typeface="Calibri" panose="020F0502020204030204" pitchFamily="34" charset="0"/>
                <a:ea typeface="Calibri" panose="020F0502020204030204" pitchFamily="34" charset="0"/>
                <a:cs typeface="Calibri" panose="020F0502020204030204" pitchFamily="34" charset="0"/>
              </a:rPr>
              <a:t>Survey data</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patient and parent/carer survey was completed by 17 respondents. The clinician survey was completed by 580 respondents (including 318 urologists); emergency medicine; anaesthetists; </a:t>
            </a:r>
            <a:r>
              <a:rPr lang="en-GB" sz="1200" dirty="0" err="1">
                <a:effectLst/>
                <a:latin typeface="Calibri" panose="020F0502020204030204" pitchFamily="34" charset="0"/>
                <a:ea typeface="Calibri" panose="020F0502020204030204" pitchFamily="34" charset="0"/>
                <a:cs typeface="Calibri" panose="020F0502020204030204" pitchFamily="34" charset="0"/>
              </a:rPr>
              <a:t>paediatrians</a:t>
            </a:r>
            <a:r>
              <a:rPr lang="en-GB" sz="1200" dirty="0">
                <a:effectLst/>
                <a:latin typeface="Calibri" panose="020F0502020204030204" pitchFamily="34" charset="0"/>
                <a:ea typeface="Calibri" panose="020F0502020204030204" pitchFamily="34" charset="0"/>
                <a:cs typeface="Calibri" panose="020F0502020204030204" pitchFamily="34" charset="0"/>
              </a:rPr>
              <a:t>; and GPs.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299985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5</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baseline="0" dirty="0">
                <a:solidFill>
                  <a:srgbClr val="000000"/>
                </a:solidFill>
                <a:latin typeface="Calibri" panose="020F0502020204030204" pitchFamily="34" charset="0"/>
              </a:rPr>
              <a:t>The majority of patients included in the peer review process were aged between 13 and 16 years (305/573; 53.2%) with a median age of 15 years.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baseline="0" dirty="0">
                <a:solidFill>
                  <a:srgbClr val="000000"/>
                </a:solidFill>
                <a:latin typeface="Calibri" panose="020F0502020204030204" pitchFamily="34" charset="0"/>
              </a:rPr>
              <a:t>When compared with the population of all patients identified to NCEPOD with an ICD10 code of N44 (torsion of testis), the group included in the peer review process were skewed towards the older age groups.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410458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6</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211D1E"/>
                </a:solidFill>
                <a:latin typeface="Humanist 77 7 BT"/>
              </a:rPr>
              <a:t>The case reviewers assessed the overall </a:t>
            </a:r>
            <a:r>
              <a:rPr lang="en-GB" sz="1200" b="0" i="0" u="none" strike="noStrike" baseline="0" dirty="0">
                <a:solidFill>
                  <a:srgbClr val="211D1E"/>
                </a:solidFill>
                <a:effectLst/>
                <a:latin typeface="Calibri" panose="020F0502020204030204" pitchFamily="34" charset="0"/>
                <a:cs typeface="Calibri" panose="020F0502020204030204" pitchFamily="34" charset="0"/>
              </a:rPr>
              <a:t>quality of care as</a:t>
            </a:r>
            <a:r>
              <a:rPr lang="en-GB" sz="1200" dirty="0">
                <a:effectLst/>
                <a:latin typeface="Calibri" panose="020F0502020204030204" pitchFamily="34" charset="0"/>
                <a:ea typeface="Times New Roman" panose="02020603050405020304" pitchFamily="18" charset="0"/>
                <a:cs typeface="Calibri" panose="020F0502020204030204" pitchFamily="34" charset="0"/>
              </a:rPr>
              <a:t> good 355/610 (58.2%) patients. Care was less than satisfactory for 46/610 (7.5%) patients. There was room for improvement in either the clinical or organisational aspects of care, or clinical and organisational aspect of care in 209/610 (34.3%) patients.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1704963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7</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011331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8</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2430951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359-A9C0-4E2F-B999-F66B640C3F16}" type="slidenum">
              <a:rPr lang="en-US"/>
              <a:pPr/>
              <a:t>9</a:t>
            </a:fld>
            <a:endParaRPr lang="en-US"/>
          </a:p>
        </p:txBody>
      </p:sp>
      <p:sp>
        <p:nvSpPr>
          <p:cNvPr id="331778" name="Rectangle 2"/>
          <p:cNvSpPr>
            <a:spLocks noGrp="1" noRot="1" noChangeAspect="1" noChangeArrowheads="1" noTextEdit="1"/>
          </p:cNvSpPr>
          <p:nvPr>
            <p:ph type="sldImg"/>
          </p:nvPr>
        </p:nvSpPr>
        <p:spPr>
          <a:xfrm>
            <a:off x="90488" y="744538"/>
            <a:ext cx="6616700" cy="3722687"/>
          </a:xfrm>
          <a:ln/>
        </p:spPr>
      </p:sp>
      <p:sp>
        <p:nvSpPr>
          <p:cNvPr id="33177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Tree>
    <p:extLst>
      <p:ext uri="{BB962C8B-B14F-4D97-AF65-F5344CB8AC3E}">
        <p14:creationId xmlns:p14="http://schemas.microsoft.com/office/powerpoint/2010/main" val="3917174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Rectangle 4"/>
          <p:cNvSpPr>
            <a:spLocks noGrp="1" noChangeArrowheads="1"/>
          </p:cNvSpPr>
          <p:nvPr>
            <p:ph type="dt" sz="half" idx="10"/>
          </p:nvPr>
        </p:nvSpPr>
        <p:spPr>
          <a:xfrm>
            <a:off x="2351584" y="6237312"/>
            <a:ext cx="2844800" cy="476250"/>
          </a:xfr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826660-BCE9-47AC-8F42-177EBCA4971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006979-C525-4CB9-87E4-B194EC76B56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6988"/>
            <a:ext cx="3048000" cy="615315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26988"/>
            <a:ext cx="8940800" cy="61531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A991E5-6420-4001-BFD2-9785ADC3BA3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1391477" y="6381750"/>
            <a:ext cx="2844800" cy="476250"/>
          </a:xfr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0E05CE-67AC-4491-A687-8189BF4A78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1295467" y="6381750"/>
            <a:ext cx="2844800" cy="476250"/>
          </a:xfr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912FD3-1807-42D8-9235-24F6C29497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396428-4FED-46CF-8763-497983F5341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5DF45B2-2158-40A1-83C8-8FF0FC589E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D8CB197-AEC7-49B0-9D1C-A008FE2EBC7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0B74443-3517-4F6C-938B-E517E6A536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B6A389-A2D5-47C3-AF7E-55B67486E65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925D78-0B01-40CD-897F-A395F98F4F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6988"/>
            <a:ext cx="12192000" cy="1143001"/>
          </a:xfrm>
          <a:prstGeom prst="rect">
            <a:avLst/>
          </a:prstGeom>
          <a:solidFill>
            <a:schemeClr val="accent6">
              <a:lumMod val="75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   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AD8561AF-0AAE-4805-8521-F6A34219EA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cepod.org.uk/2024testiculartorsio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1924-BEA9-230C-0C0E-9F7638655002}"/>
              </a:ext>
            </a:extLst>
          </p:cNvPr>
          <p:cNvSpPr txBox="1">
            <a:spLocks/>
          </p:cNvSpPr>
          <p:nvPr/>
        </p:nvSpPr>
        <p:spPr bwMode="auto">
          <a:xfrm>
            <a:off x="0" y="-27384"/>
            <a:ext cx="12191999" cy="1143001"/>
          </a:xfrm>
          <a:prstGeom prst="rect">
            <a:avLst/>
          </a:prstGeom>
          <a:solidFill>
            <a:srgbClr val="463C64"/>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r>
              <a:rPr lang="en-GB" sz="4400" b="1" kern="0" dirty="0">
                <a:latin typeface="Calibri" panose="020F0502020204030204" pitchFamily="34" charset="0"/>
                <a:ea typeface="Calibri" panose="020F0502020204030204" pitchFamily="34" charset="0"/>
                <a:cs typeface="Times New Roman" panose="02020603050405020304" pitchFamily="18" charset="0"/>
              </a:rPr>
              <a:t>Twist and Shout</a:t>
            </a:r>
            <a:endParaRPr lang="en-GB" sz="2400" kern="0" dirty="0">
              <a:latin typeface="+mn-lt"/>
            </a:endParaRPr>
          </a:p>
        </p:txBody>
      </p:sp>
      <p:sp>
        <p:nvSpPr>
          <p:cNvPr id="3" name="Subtitle 2">
            <a:extLst>
              <a:ext uri="{FF2B5EF4-FFF2-40B4-BE49-F238E27FC236}">
                <a16:creationId xmlns:a16="http://schemas.microsoft.com/office/drawing/2014/main" id="{60F74BF4-C91F-241C-1026-68940A7F8C63}"/>
              </a:ext>
            </a:extLst>
          </p:cNvPr>
          <p:cNvSpPr txBox="1">
            <a:spLocks/>
          </p:cNvSpPr>
          <p:nvPr/>
        </p:nvSpPr>
        <p:spPr bwMode="auto">
          <a:xfrm>
            <a:off x="6219558" y="4687017"/>
            <a:ext cx="5972441" cy="686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GB" sz="2800" kern="0" dirty="0"/>
              <a:t>Key messages and recommendations</a:t>
            </a:r>
          </a:p>
        </p:txBody>
      </p:sp>
      <p:sp>
        <p:nvSpPr>
          <p:cNvPr id="6" name="TextBox 5">
            <a:extLst>
              <a:ext uri="{FF2B5EF4-FFF2-40B4-BE49-F238E27FC236}">
                <a16:creationId xmlns:a16="http://schemas.microsoft.com/office/drawing/2014/main" id="{643027C2-61DE-94C0-79BA-DEDBEBF73FD7}"/>
              </a:ext>
            </a:extLst>
          </p:cNvPr>
          <p:cNvSpPr txBox="1"/>
          <p:nvPr/>
        </p:nvSpPr>
        <p:spPr>
          <a:xfrm>
            <a:off x="6312024" y="1670955"/>
            <a:ext cx="5760640" cy="2540824"/>
          </a:xfrm>
          <a:prstGeom prst="rect">
            <a:avLst/>
          </a:prstGeom>
          <a:noFill/>
        </p:spPr>
        <p:txBody>
          <a:bodyPr wrap="square">
            <a:spAutoFit/>
          </a:bodyPr>
          <a:lstStyle/>
          <a:p>
            <a:pPr algn="ctr">
              <a:lnSpc>
                <a:spcPct val="115000"/>
              </a:lnSpc>
              <a:spcAft>
                <a:spcPts val="1000"/>
              </a:spcAft>
            </a:pPr>
            <a:r>
              <a:rPr lang="en-US" sz="2800" b="1" dirty="0">
                <a:solidFill>
                  <a:srgbClr val="000000"/>
                </a:solidFill>
                <a:latin typeface="Calibri" panose="020F0502020204030204" pitchFamily="34" charset="0"/>
              </a:rPr>
              <a:t>A</a:t>
            </a:r>
            <a:r>
              <a:rPr lang="en-US" sz="2800" b="1" i="0" u="none" strike="noStrike" baseline="0" dirty="0">
                <a:solidFill>
                  <a:srgbClr val="000000"/>
                </a:solidFill>
                <a:latin typeface="Calibri" panose="020F0502020204030204" pitchFamily="34" charset="0"/>
              </a:rPr>
              <a:t> review of the complete pathway and quality of care provided to children and young people 2 – 24 years of age who present to hospital with testicular torsion </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Picture 18">
            <a:extLst>
              <a:ext uri="{FF2B5EF4-FFF2-40B4-BE49-F238E27FC236}">
                <a16:creationId xmlns:a16="http://schemas.microsoft.com/office/drawing/2014/main" id="{A8DE0D63-5BFB-1F63-2913-43B6189E1419}"/>
              </a:ext>
            </a:extLst>
          </p:cNvPr>
          <p:cNvPicPr>
            <a:picLocks noChangeAspect="1"/>
          </p:cNvPicPr>
          <p:nvPr/>
        </p:nvPicPr>
        <p:blipFill>
          <a:blip r:embed="rId3"/>
          <a:stretch>
            <a:fillRect/>
          </a:stretch>
        </p:blipFill>
        <p:spPr>
          <a:xfrm>
            <a:off x="0" y="1115617"/>
            <a:ext cx="6219558" cy="5741763"/>
          </a:xfrm>
          <a:prstGeom prst="rect">
            <a:avLst/>
          </a:prstGeom>
        </p:spPr>
      </p:pic>
    </p:spTree>
    <p:extLst>
      <p:ext uri="{BB962C8B-B14F-4D97-AF65-F5344CB8AC3E}">
        <p14:creationId xmlns:p14="http://schemas.microsoft.com/office/powerpoint/2010/main" val="3439496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10</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Key message 4</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772816"/>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282575" lvl="0" indent="0">
              <a:lnSpc>
                <a:spcPct val="115000"/>
              </a:lnSpc>
              <a:buClr>
                <a:srgbClr val="7F7F7F"/>
              </a:buClr>
              <a:buSzPts val="1100"/>
              <a:buNone/>
              <a:tabLst>
                <a:tab pos="219710" algn="l"/>
              </a:tabLst>
            </a:pPr>
            <a:r>
              <a:rPr lang="en-GB" sz="2400" b="1" kern="0" spc="-50" dirty="0">
                <a:solidFill>
                  <a:srgbClr val="463C64"/>
                </a:solidFill>
                <a:effectLst/>
                <a:latin typeface="Calibri" panose="020F0502020204030204" pitchFamily="34" charset="0"/>
                <a:ea typeface="Calibri" panose="020F0502020204030204" pitchFamily="34" charset="0"/>
              </a:rPr>
              <a:t>Senior assessment and investigations</a:t>
            </a:r>
            <a:endParaRPr lang="en-GB" sz="2400" b="1" kern="0" spc="-50" dirty="0">
              <a:effectLst/>
              <a:latin typeface="Calibri" panose="020F0502020204030204" pitchFamily="34" charset="0"/>
              <a:ea typeface="Calibri" panose="020F0502020204030204" pitchFamily="34" charset="0"/>
            </a:endParaRPr>
          </a:p>
          <a:p>
            <a:pPr marL="0" indent="0">
              <a:lnSpc>
                <a:spcPct val="115000"/>
              </a:lnSpc>
              <a:buNone/>
            </a:pPr>
            <a:r>
              <a:rPr lang="en-GB" sz="2400" dirty="0">
                <a:effectLst/>
                <a:latin typeface="Calibri" panose="020F0502020204030204" pitchFamily="34" charset="0"/>
                <a:ea typeface="Calibri" panose="020F0502020204030204" pitchFamily="34" charset="0"/>
                <a:cs typeface="Calibri" panose="020F0502020204030204" pitchFamily="34" charset="0"/>
              </a:rPr>
              <a:t>Patients with suspected testicular torsion should have an urgent referral and clinical review by a senior surgical decision-maker (minimum ST3 or equivalent) specialising in urology, paediatric surgery, or general surgery. A consensus must also be made on the use of Doppler ultrasound on patients with suspected testicular torsion.</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59447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11</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Public awareness and education</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268760"/>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Raise awareness about testicular torsion, including the need to urgently attend an emergency department if someone experiences testicular pain. This should include a continued public awareness campaign for all who may be affected, including parents/carers, and raised at all stages of development: </a:t>
            </a:r>
          </a:p>
          <a:p>
            <a:pPr lvl="1"/>
            <a:r>
              <a:rPr lang="en-GB" sz="2000" b="0" i="0" u="none" strike="noStrike" baseline="0" dirty="0">
                <a:solidFill>
                  <a:srgbClr val="000000"/>
                </a:solidFill>
                <a:latin typeface="Calibri" panose="020F0502020204030204" pitchFamily="34" charset="0"/>
              </a:rPr>
              <a:t>Maternity/antenatal care (e.g. advice for care of a new baby in the red book) and post-natal care. </a:t>
            </a:r>
          </a:p>
          <a:p>
            <a:pPr lvl="1"/>
            <a:r>
              <a:rPr lang="en-GB" sz="2000" b="0" i="0" u="none" strike="noStrike" baseline="0" dirty="0">
                <a:solidFill>
                  <a:srgbClr val="000000"/>
                </a:solidFill>
                <a:latin typeface="Calibri" panose="020F0502020204030204" pitchFamily="34" charset="0"/>
              </a:rPr>
              <a:t>Nursery education. </a:t>
            </a:r>
          </a:p>
          <a:p>
            <a:pPr lvl="1"/>
            <a:r>
              <a:rPr lang="en-GB" sz="2000" b="0" i="0" u="none" strike="noStrike" baseline="0" dirty="0">
                <a:solidFill>
                  <a:srgbClr val="000000"/>
                </a:solidFill>
                <a:latin typeface="Calibri" panose="020F0502020204030204" pitchFamily="34" charset="0"/>
              </a:rPr>
              <a:t>The health education curriculum in primary and secondary education. </a:t>
            </a:r>
          </a:p>
          <a:p>
            <a:pPr lvl="1"/>
            <a:r>
              <a:rPr lang="en-GB" sz="2000" b="0" i="0" u="none" strike="noStrike" baseline="0" dirty="0">
                <a:solidFill>
                  <a:srgbClr val="000000"/>
                </a:solidFill>
                <a:latin typeface="Calibri" panose="020F0502020204030204" pitchFamily="34" charset="0"/>
              </a:rPr>
              <a:t>Further/higher education. </a:t>
            </a:r>
          </a:p>
          <a:p>
            <a:pPr marL="0" indent="0">
              <a:buNone/>
            </a:pPr>
            <a:endParaRPr lang="en-GB" sz="1600" b="1" i="1" u="none" strike="noStrike" baseline="0" dirty="0">
              <a:solidFill>
                <a:srgbClr val="463B63"/>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national: </a:t>
            </a:r>
            <a:r>
              <a:rPr lang="en-GB" sz="1600" b="0" i="1" u="none" strike="noStrike" baseline="0" dirty="0">
                <a:solidFill>
                  <a:srgbClr val="000000"/>
                </a:solidFill>
                <a:latin typeface="Calibri" panose="020F0502020204030204" pitchFamily="34" charset="0"/>
              </a:rPr>
              <a:t>NHS England, Office for Health Inequalities and Disparities, Welsh Government, Public Health Wales, Department of Health Northern Ireland, Public Health Agency, Departments of Education.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local: </a:t>
            </a:r>
            <a:r>
              <a:rPr lang="en-GB" sz="1600" b="0" i="1" u="none" strike="noStrike" baseline="0" dirty="0">
                <a:solidFill>
                  <a:srgbClr val="000000"/>
                </a:solidFill>
                <a:latin typeface="Calibri" panose="020F0502020204030204" pitchFamily="34" charset="0"/>
              </a:rPr>
              <a:t>Midwives, health visitors, special educational needs staff, school nurses.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Royal College of Midwives, Royal College of Paediatrics and Child Health, British Association of Paediatric Urologists, British Association of Paediatric Surgeons, Association of Paediatric Anaesthetists of GB and Ireland, British Association of Urological Surgeons, Royal College of Surgeons, Association of Surgeons of GB and Ireland, Getting It Right First Time, Commissioners, Integrated Care Boards. </a:t>
            </a:r>
            <a:r>
              <a:rPr lang="en-GB" sz="1600" b="0" i="0" u="none" strike="noStrike" baseline="0" dirty="0">
                <a:solidFill>
                  <a:srgbClr val="000000"/>
                </a:solidFill>
                <a:latin typeface="Calibri" panose="020F0502020204030204" pitchFamily="34" charset="0"/>
              </a:rPr>
              <a:t>	</a:t>
            </a:r>
          </a:p>
          <a:p>
            <a:pPr marL="0" indent="0">
              <a:buNone/>
            </a:pPr>
            <a:endParaRPr lang="en-GB"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32404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12</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Recognition of testicular torsion in primary care and the emergency department</a:t>
            </a:r>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10853"/>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Update training modules for primary care, and emergency department staff, to emphasise the importance of early recognition of testicular torsion, including atypical or warning presentations, urgent referral pathways and timely surgery. </a:t>
            </a:r>
          </a:p>
          <a:p>
            <a:endParaRPr lang="en-GB" sz="24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a:t>
            </a:r>
            <a:r>
              <a:rPr lang="en-GB" sz="1600" b="0" i="1" u="none" strike="noStrike" baseline="0" dirty="0">
                <a:solidFill>
                  <a:srgbClr val="000000"/>
                </a:solidFill>
                <a:latin typeface="Calibri" panose="020F0502020204030204" pitchFamily="34" charset="0"/>
              </a:rPr>
              <a:t>NHS 111, Ambulance Trusts, Royal College of General Practitioners, Royal College of Emergency Medicine.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British Association of Paediatric Urologists, British Association of Paediatric Surgeons, Association of Paediatric Anaesthetists of GB and Ireland, British Association of Urological Surgeons, Royal College of Surgeons, Association of Surgeons of GB and Ireland, Royal College of Paediatrics and Child Health, NHS England, Welsh Government, Department of Health Northern Ireland. </a:t>
            </a:r>
            <a:r>
              <a:rPr lang="en-GB"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174875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13</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Pathway up to and including hospital arrival</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268760"/>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Reduce delays for patients with testicular pain/suspected testicular torsion by: </a:t>
            </a:r>
          </a:p>
          <a:p>
            <a:pPr lvl="1"/>
            <a:r>
              <a:rPr lang="en-GB" sz="2000" b="0" i="0" u="none" strike="noStrike" baseline="0" dirty="0">
                <a:solidFill>
                  <a:srgbClr val="000000"/>
                </a:solidFill>
                <a:latin typeface="Calibri" panose="020F0502020204030204" pitchFamily="34" charset="0"/>
              </a:rPr>
              <a:t>Minimising transfers to another hospital by referring patients to a hospital where scrotal exploration can be performed safely on-site – ideally including a pre-alert to the receiving hospital. </a:t>
            </a:r>
          </a:p>
          <a:p>
            <a:pPr lvl="1"/>
            <a:r>
              <a:rPr lang="en-GB" sz="2000" dirty="0">
                <a:solidFill>
                  <a:srgbClr val="000000"/>
                </a:solidFill>
                <a:latin typeface="Calibri" panose="020F0502020204030204" pitchFamily="34" charset="0"/>
              </a:rPr>
              <a:t>Ensuring that any essential transfer is as urgent as possible*, including when patients self-present but need to be at another hospital. </a:t>
            </a:r>
          </a:p>
          <a:p>
            <a:pPr lvl="1"/>
            <a:r>
              <a:rPr lang="en-GB" sz="2000" dirty="0">
                <a:solidFill>
                  <a:srgbClr val="000000"/>
                </a:solidFill>
                <a:latin typeface="Calibri" panose="020F0502020204030204" pitchFamily="34" charset="0"/>
              </a:rPr>
              <a:t>Having a clear, documented clinical pathway of care for patients with testicular pain/suspected testicular torsion in hospitals where surgery for testicular torsion is undertaken, which is communicated to all healthcare professionals involved in the care of this group of patients. </a:t>
            </a:r>
          </a:p>
          <a:p>
            <a:pPr lvl="1"/>
            <a:r>
              <a:rPr lang="en-GB" sz="2000" dirty="0">
                <a:solidFill>
                  <a:srgbClr val="000000"/>
                </a:solidFill>
                <a:latin typeface="Calibri" panose="020F0502020204030204" pitchFamily="34" charset="0"/>
              </a:rPr>
              <a:t>Auditing the testicular torsion pathway, at least annually, to identify areas for improvement. </a:t>
            </a:r>
          </a:p>
          <a:p>
            <a:pPr marL="457200" lvl="1" indent="0">
              <a:buNone/>
            </a:pP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national: </a:t>
            </a:r>
            <a:r>
              <a:rPr lang="en-GB" sz="1600" b="0" i="1" u="none" strike="noStrike" baseline="0" dirty="0">
                <a:solidFill>
                  <a:srgbClr val="000000"/>
                </a:solidFill>
                <a:latin typeface="Calibri" panose="020F0502020204030204" pitchFamily="34" charset="0"/>
              </a:rPr>
              <a:t>Royal College of General Practitioners, NHS 111, Ambulance Trusts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local: </a:t>
            </a:r>
            <a:r>
              <a:rPr lang="en-GB" sz="1600" b="0" i="1" u="none" strike="noStrike" baseline="0" dirty="0">
                <a:solidFill>
                  <a:srgbClr val="000000"/>
                </a:solidFill>
                <a:latin typeface="Calibri" panose="020F0502020204030204" pitchFamily="34" charset="0"/>
              </a:rPr>
              <a:t>Medical Directors, Directors of Nursing, Integrated Care Boards, Operational Delivery Networks Commissioners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British Association of Paediatric Urologists, British Association of Paediatric Surgeons, Association of Paediatric Anaesthetists of GB and Ireland, British Association of Urological Surgeons, Royal College of Surgeons, Association of Surgeons of GB and Ireland, Royal College of Paediatrics and Child Health, Royal College of Emergency Medicine, Royal College of Anaesthetists, Association of Anaesthetists, Royal College of Radiologists, NHS England, Welsh Government, Department of Health Northern Ireland.</a:t>
            </a:r>
            <a:r>
              <a:rPr lang="en-GB" sz="2400" b="0" i="1" u="none" strike="noStrike" baseline="0" dirty="0">
                <a:solidFill>
                  <a:srgbClr val="000000"/>
                </a:solidFill>
                <a:latin typeface="Calibri" panose="020F0502020204030204" pitchFamily="34" charset="0"/>
              </a:rPr>
              <a:t> </a:t>
            </a:r>
            <a:endParaRPr lang="en-GB"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0228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14</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Pathway in hospital</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82861"/>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Patients with suspected testicular torsion should have an urgent* referral and clinical review by a senior surgical decision-maker (minimum ST3 or equivalent) specialising in urology, paediatric surgery, or general surgery. </a:t>
            </a:r>
          </a:p>
          <a:p>
            <a:pPr marL="0" indent="0">
              <a:buNone/>
            </a:pPr>
            <a:r>
              <a:rPr lang="en-GB" sz="2000" b="0" i="0" u="none" strike="noStrike" baseline="0" dirty="0">
                <a:solidFill>
                  <a:srgbClr val="000000"/>
                </a:solidFill>
                <a:latin typeface="Calibri" panose="020F0502020204030204" pitchFamily="34" charset="0"/>
              </a:rPr>
              <a:t>*</a:t>
            </a:r>
            <a:r>
              <a:rPr lang="en-GB" sz="2000" b="0" i="1" u="none" strike="noStrike" baseline="0" dirty="0">
                <a:solidFill>
                  <a:srgbClr val="463B63"/>
                </a:solidFill>
                <a:latin typeface="Calibri" panose="020F0502020204030204" pitchFamily="34" charset="0"/>
              </a:rPr>
              <a:t>NCEPOD Classification of Intervention </a:t>
            </a:r>
          </a:p>
          <a:p>
            <a:pPr marL="0" indent="0">
              <a:buNone/>
            </a:pPr>
            <a:endParaRPr lang="en-GB" sz="1600" b="0" i="0" u="none" strike="noStrike" baseline="0" dirty="0">
              <a:solidFill>
                <a:srgbClr val="463B63"/>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national (to agree a timeframe): </a:t>
            </a:r>
            <a:r>
              <a:rPr lang="en-GB" sz="1600" b="0" i="1" u="none" strike="noStrike" baseline="0" dirty="0">
                <a:solidFill>
                  <a:srgbClr val="000000"/>
                </a:solidFill>
                <a:latin typeface="Calibri" panose="020F0502020204030204" pitchFamily="34" charset="0"/>
              </a:rPr>
              <a:t>NHS England, Welsh Government, Department of Health Northern Ireland, British Association of Paediatric Urologists, British Association of Paediatric Surgeons, Association of Paediatric Anaesthetists of GB and Ireland, British Association of Urological Surgeons, Royal College of Surgeons, Association of Surgeons of GB and Ireland, Royal College of Emergency Medicine.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 local: </a:t>
            </a:r>
            <a:r>
              <a:rPr lang="en-GB" sz="1600" b="0" i="1" u="none" strike="noStrike" baseline="0" dirty="0">
                <a:solidFill>
                  <a:srgbClr val="000000"/>
                </a:solidFill>
                <a:latin typeface="Calibri" panose="020F0502020204030204" pitchFamily="34" charset="0"/>
              </a:rPr>
              <a:t>Emergency Medicine Physicians, Paediatric Surgeons, Urologists, General Surgeons, Anaesthetists, Radiologists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Medical Directors, Directors of Nursing </a:t>
            </a:r>
            <a:r>
              <a:rPr lang="en-GB" sz="16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446323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15</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Pathway in hospital</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82861"/>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A consensus is needed on the role of Doppler ultrasound in the care pathway for suspected testicular torsion to aid surgical decision-making whilst not adding delay to surgery. </a:t>
            </a:r>
          </a:p>
          <a:p>
            <a:pPr marL="0" indent="0">
              <a:buNone/>
            </a:pP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a:t>
            </a:r>
            <a:r>
              <a:rPr lang="en-GB" sz="1600" b="0" i="1" u="none" strike="noStrike" baseline="0" dirty="0">
                <a:solidFill>
                  <a:srgbClr val="000000"/>
                </a:solidFill>
                <a:latin typeface="Calibri" panose="020F0502020204030204" pitchFamily="34" charset="0"/>
              </a:rPr>
              <a:t>British Association of Urological Surgeons, British Association of Paediatric Urologists, British Association of Paediatric Surgeons, Association of Paediatric Anaesthetists of GB and Ireland, Royal College of Paediatrics and Child Health, Royal College of Radiologists, Royal College of Surgeons, Association of Surgeons, National Institute for Health and Care Excellence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NHS England, Welsh Government, Department of Health Northern Ireland, medical directors, National Institute for Health and Care Research Health Technology Assessment</a:t>
            </a:r>
            <a:r>
              <a:rPr lang="en-GB" sz="2400" b="0" i="1" u="none" strike="noStrike" baseline="0" dirty="0">
                <a:solidFill>
                  <a:srgbClr val="000000"/>
                </a:solidFill>
                <a:latin typeface="Calibri" panose="020F0502020204030204" pitchFamily="34" charset="0"/>
              </a:rPr>
              <a:t> </a:t>
            </a:r>
            <a:r>
              <a:rPr lang="en-GB"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77730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16</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Pathway in hospital</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82861"/>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Perform surgery for testicular torsion as an immediate or urgent procedure (NCEPOD 1 or 2)*, once the decision to operate has been made. </a:t>
            </a:r>
          </a:p>
          <a:p>
            <a:pPr marL="0" indent="0">
              <a:buNone/>
            </a:pPr>
            <a:r>
              <a:rPr lang="en-GB" sz="2000" b="0" i="0" u="none" strike="noStrike" baseline="0" dirty="0">
                <a:solidFill>
                  <a:srgbClr val="000000"/>
                </a:solidFill>
                <a:latin typeface="Calibri" panose="020F0502020204030204" pitchFamily="34" charset="0"/>
              </a:rPr>
              <a:t>*</a:t>
            </a:r>
            <a:r>
              <a:rPr lang="en-GB" sz="2000" b="0" i="1" u="none" strike="noStrike" baseline="0" dirty="0">
                <a:solidFill>
                  <a:srgbClr val="463B63"/>
                </a:solidFill>
                <a:latin typeface="Calibri" panose="020F0502020204030204" pitchFamily="34" charset="0"/>
              </a:rPr>
              <a:t>NCEPOD Classification of Intervention </a:t>
            </a:r>
          </a:p>
          <a:p>
            <a:pPr marL="0" indent="0">
              <a:buNone/>
            </a:pPr>
            <a:endParaRPr lang="en-GB" sz="1600" b="0" i="0" u="none" strike="noStrike" baseline="0" dirty="0">
              <a:solidFill>
                <a:srgbClr val="463B63"/>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a:t>
            </a:r>
            <a:r>
              <a:rPr lang="en-GB" sz="1600" b="0" i="1" u="none" strike="noStrike" baseline="0" dirty="0">
                <a:solidFill>
                  <a:srgbClr val="000000"/>
                </a:solidFill>
                <a:latin typeface="Calibri" panose="020F0502020204030204" pitchFamily="34" charset="0"/>
              </a:rPr>
              <a:t>Consultant Surgeons, Consultant Anaesthetists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Clinical Directors and Medical Directors </a:t>
            </a:r>
            <a:r>
              <a:rPr lang="en-GB" sz="16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813246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17</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Discharge and follow-up</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82861"/>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Discharge information for patients, and parent/carers should include: </a:t>
            </a:r>
          </a:p>
          <a:p>
            <a:pPr lvl="1"/>
            <a:r>
              <a:rPr lang="en-GB" sz="2000" b="0" i="0" u="none" strike="noStrike" baseline="0" dirty="0">
                <a:solidFill>
                  <a:srgbClr val="000000"/>
                </a:solidFill>
                <a:latin typeface="Calibri" panose="020F0502020204030204" pitchFamily="34" charset="0"/>
              </a:rPr>
              <a:t>Delayed side effects that might occur following orchidectomy, or the risk of late testicular atrophy in patients who had an operation that led to no orchidectomy, but fixation (orchidopexy), including risks to fertility. </a:t>
            </a:r>
          </a:p>
          <a:p>
            <a:pPr lvl="1"/>
            <a:r>
              <a:rPr lang="en-GB" sz="2000" b="0" i="0" u="none" strike="noStrike" baseline="0" dirty="0">
                <a:solidFill>
                  <a:srgbClr val="000000"/>
                </a:solidFill>
                <a:latin typeface="Calibri" panose="020F0502020204030204" pitchFamily="34" charset="0"/>
              </a:rPr>
              <a:t>Details of patient-initiated follow-up (PIFU) follow-up e.g. to discuss prosthetic implants for patients who underwent an orchidectomy. </a:t>
            </a:r>
          </a:p>
          <a:p>
            <a:pPr lvl="1"/>
            <a:r>
              <a:rPr lang="en-GB" sz="2000" b="0" i="0" u="none" strike="noStrike" baseline="0" dirty="0">
                <a:solidFill>
                  <a:srgbClr val="000000"/>
                </a:solidFill>
                <a:latin typeface="Calibri" panose="020F0502020204030204" pitchFamily="34" charset="0"/>
              </a:rPr>
              <a:t>How to access psychological support.</a:t>
            </a:r>
            <a:endParaRPr lang="en-GB" sz="1600" b="0" i="0" u="none" strike="noStrike" baseline="0" dirty="0">
              <a:solidFill>
                <a:srgbClr val="000000"/>
              </a:solidFill>
              <a:latin typeface="Calibri" panose="020F0502020204030204" pitchFamily="34" charset="0"/>
            </a:endParaRPr>
          </a:p>
          <a:p>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a:t>
            </a:r>
            <a:r>
              <a:rPr lang="en-GB" sz="1600" b="0" i="1" u="none" strike="noStrike" baseline="0" dirty="0">
                <a:solidFill>
                  <a:srgbClr val="000000"/>
                </a:solidFill>
                <a:latin typeface="Calibri" panose="020F0502020204030204" pitchFamily="34" charset="0"/>
              </a:rPr>
              <a:t>The medical team or specialist nurses caring for patients following surgery for testicular torsion. </a:t>
            </a: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Clinical Directors and Medical Directors. </a:t>
            </a:r>
            <a:r>
              <a:rPr lang="en-GB" sz="16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561784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18</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Discharge and follow-up</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335360" y="1782861"/>
            <a:ext cx="11449272"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400" b="0" i="0" u="none" strike="noStrike" baseline="0" dirty="0">
                <a:solidFill>
                  <a:srgbClr val="000000"/>
                </a:solidFill>
                <a:latin typeface="Calibri" panose="020F0502020204030204" pitchFamily="34" charset="0"/>
              </a:rPr>
              <a:t>Review the care of all patients who underwent an orchidectomy in a multidisciplinary morbidity and mortality meeting. This should include primary care and, ideally a regional approach to shared-learning and quality improvement. </a:t>
            </a:r>
          </a:p>
          <a:p>
            <a:pPr marL="0" indent="0">
              <a:buNone/>
            </a:pPr>
            <a:endParaRPr lang="en-GB" sz="1600" b="0" i="0" u="none" strike="noStrike" baseline="0" dirty="0">
              <a:solidFill>
                <a:srgbClr val="000000"/>
              </a:solidFill>
              <a:latin typeface="Calibri" panose="020F0502020204030204" pitchFamily="34" charset="0"/>
            </a:endParaRPr>
          </a:p>
          <a:p>
            <a:pPr marL="0" indent="0">
              <a:buNone/>
            </a:pPr>
            <a:r>
              <a:rPr lang="en-GB" sz="1600" b="1" i="1" u="none" strike="noStrike" baseline="0" dirty="0">
                <a:solidFill>
                  <a:srgbClr val="463B63"/>
                </a:solidFill>
                <a:latin typeface="Calibri" panose="020F0502020204030204" pitchFamily="34" charset="0"/>
              </a:rPr>
              <a:t>Primary audiences: </a:t>
            </a:r>
            <a:r>
              <a:rPr lang="en-GB" sz="1600" b="0" i="1" u="none" strike="noStrike" baseline="0" dirty="0">
                <a:solidFill>
                  <a:srgbClr val="000000"/>
                </a:solidFill>
                <a:latin typeface="Calibri" panose="020F0502020204030204" pitchFamily="34" charset="0"/>
              </a:rPr>
              <a:t>The medical team or specialist nurses caring for patients following surgery for testicular torsion.</a:t>
            </a:r>
            <a:br>
              <a:rPr lang="en-GB" sz="1600" b="0" i="1" u="none" strike="noStrike" baseline="0" dirty="0">
                <a:solidFill>
                  <a:srgbClr val="000000"/>
                </a:solidFill>
                <a:latin typeface="Calibri" panose="020F0502020204030204" pitchFamily="34" charset="0"/>
              </a:rPr>
            </a:br>
            <a:r>
              <a:rPr lang="en-GB" sz="1600" b="1" i="1" u="none" strike="noStrike" baseline="0" dirty="0">
                <a:solidFill>
                  <a:srgbClr val="463B63"/>
                </a:solidFill>
                <a:latin typeface="Calibri" panose="020F0502020204030204" pitchFamily="34" charset="0"/>
              </a:rPr>
              <a:t>Supported by: </a:t>
            </a:r>
            <a:r>
              <a:rPr lang="en-GB" sz="1600" b="0" i="1" u="none" strike="noStrike" baseline="0" dirty="0">
                <a:solidFill>
                  <a:srgbClr val="000000"/>
                </a:solidFill>
                <a:latin typeface="Calibri" panose="020F0502020204030204" pitchFamily="34" charset="0"/>
              </a:rPr>
              <a:t>Clinical Directors and Medical Directors. </a:t>
            </a:r>
            <a:r>
              <a:rPr lang="en-GB"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1079273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19</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Discussion</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623392" y="1484785"/>
            <a:ext cx="10873208"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107000"/>
              </a:lnSpc>
            </a:pPr>
            <a:r>
              <a:rPr lang="en-GB" sz="2400" dirty="0">
                <a:latin typeface="Calibri" panose="020F0502020204030204" pitchFamily="34" charset="0"/>
                <a:ea typeface="Times New Roman" panose="02020603050405020304" pitchFamily="18" charset="0"/>
                <a:cs typeface="Calibri" panose="020F0502020204030204" pitchFamily="34" charset="0"/>
              </a:rPr>
              <a:t>Are signs of testicular torsion included in m</a:t>
            </a:r>
            <a:r>
              <a:rPr lang="en-GB" sz="2400" dirty="0">
                <a:effectLst/>
                <a:latin typeface="Calibri" panose="020F0502020204030204" pitchFamily="34" charset="0"/>
                <a:ea typeface="Times New Roman" panose="02020603050405020304" pitchFamily="18" charset="0"/>
                <a:cs typeface="Calibri" panose="020F0502020204030204" pitchFamily="34" charset="0"/>
              </a:rPr>
              <a:t>aternity/antenatal care (e.g. advice for care of a new baby in the red book) and post-natal care.?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t>Are ED staff trained on how to recognise early warning signs of testicular torsion?</a:t>
            </a:r>
          </a:p>
          <a:p>
            <a:r>
              <a:rPr lang="en-GB" sz="2400" dirty="0"/>
              <a:t>Does the hospital have a clear, documented pathway or transfer protocol for patients with testicular pain/suspected testicular torsion that is known by all healthcare professional?</a:t>
            </a:r>
          </a:p>
          <a:p>
            <a:r>
              <a:rPr lang="en-GB" sz="2400" dirty="0"/>
              <a:t>Does the hospital have a senior urologist on site out of hours?</a:t>
            </a:r>
          </a:p>
          <a:p>
            <a:r>
              <a:rPr lang="en-GB" sz="2400" dirty="0"/>
              <a:t>Is a Doppler ultrasound used? And if so, does it cause delays to treatment?</a:t>
            </a:r>
          </a:p>
          <a:p>
            <a:r>
              <a:rPr lang="en-GB" sz="2400" dirty="0"/>
              <a:t>Are patients who undergo orchidectomies offered a PIFU to discuss prosthetic implants?</a:t>
            </a:r>
          </a:p>
        </p:txBody>
      </p:sp>
    </p:spTree>
    <p:extLst>
      <p:ext uri="{BB962C8B-B14F-4D97-AF65-F5344CB8AC3E}">
        <p14:creationId xmlns:p14="http://schemas.microsoft.com/office/powerpoint/2010/main" val="169465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2</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The study</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484785"/>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15000"/>
              </a:lnSpc>
              <a:spcBef>
                <a:spcPts val="0"/>
              </a:spcBef>
              <a:spcAft>
                <a:spcPts val="0"/>
              </a:spcAft>
              <a:buNone/>
            </a:pPr>
            <a:r>
              <a:rPr lang="en-US" sz="2400" b="1" i="0" u="none" strike="noStrike" baseline="0" dirty="0">
                <a:solidFill>
                  <a:srgbClr val="000000"/>
                </a:solidFill>
                <a:latin typeface="Calibri" panose="020F0502020204030204" pitchFamily="34" charset="0"/>
              </a:rPr>
              <a:t>Aim</a:t>
            </a:r>
          </a:p>
          <a:p>
            <a:pPr marL="0" indent="0">
              <a:lnSpc>
                <a:spcPct val="115000"/>
              </a:lnSpc>
              <a:spcBef>
                <a:spcPts val="0"/>
              </a:spcBef>
              <a:spcAft>
                <a:spcPts val="0"/>
              </a:spcAft>
              <a:buNone/>
            </a:pPr>
            <a:r>
              <a:rPr lang="en-US" sz="2400" b="0" i="0" u="none" strike="noStrike" baseline="0" dirty="0">
                <a:solidFill>
                  <a:srgbClr val="000000"/>
                </a:solidFill>
                <a:latin typeface="Calibri" panose="020F0502020204030204" pitchFamily="34" charset="0"/>
              </a:rPr>
              <a:t>To review the complete pathway and quality of care provided to children and young people 2 – 24 years of age who present to hospital with testicular torsion</a:t>
            </a:r>
            <a:r>
              <a:rPr lang="en-GB" sz="2400" dirty="0">
                <a:effectLst/>
                <a:latin typeface="Calibri" panose="020F0502020204030204" pitchFamily="34" charset="0"/>
                <a:ea typeface="Calibri" panose="020F0502020204030204" pitchFamily="34" charset="0"/>
                <a:cs typeface="Calibri" panose="020F0502020204030204" pitchFamily="34" charset="0"/>
              </a:rPr>
              <a:t>.</a:t>
            </a:r>
          </a:p>
          <a:p>
            <a:pPr marL="0" indent="0">
              <a:lnSpc>
                <a:spcPct val="115000"/>
              </a:lnSpc>
              <a:spcBef>
                <a:spcPts val="0"/>
              </a:spcBef>
              <a:spcAft>
                <a:spcPts val="0"/>
              </a:spcAft>
              <a:buNone/>
            </a:pPr>
            <a:endParaRPr lang="en-GB" sz="2400"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spcAft>
                <a:spcPts val="0"/>
              </a:spcAft>
              <a:buNone/>
            </a:pPr>
            <a:r>
              <a:rPr lang="en-GB" sz="2400" b="1" dirty="0">
                <a:effectLst/>
                <a:latin typeface="Calibri" panose="020F0502020204030204" pitchFamily="34" charset="0"/>
                <a:ea typeface="Calibri" panose="020F0502020204030204" pitchFamily="34" charset="0"/>
                <a:cs typeface="Calibri" panose="020F0502020204030204" pitchFamily="34" charset="0"/>
              </a:rPr>
              <a:t>Data collection tools</a:t>
            </a: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Organisational questionnaire</a:t>
            </a: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Clinician questionnaire</a:t>
            </a: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Primary care questionnaire</a:t>
            </a: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Case note review</a:t>
            </a: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Patient/carer online survey</a:t>
            </a:r>
          </a:p>
          <a:p>
            <a:pPr>
              <a:lnSpc>
                <a:spcPct val="115000"/>
              </a:lnSpc>
              <a:spcBef>
                <a:spcPts val="0"/>
              </a:spcBef>
              <a:spcAft>
                <a:spcPts val="0"/>
              </a:spcAft>
            </a:pPr>
            <a:r>
              <a:rPr lang="en-GB" sz="2400" dirty="0">
                <a:latin typeface="Calibri" panose="020F0502020204030204" pitchFamily="34" charset="0"/>
                <a:ea typeface="Calibri" panose="020F0502020204030204" pitchFamily="34" charset="0"/>
                <a:cs typeface="+mn-cs"/>
              </a:rPr>
              <a:t>Clinician survey and interviews</a:t>
            </a:r>
          </a:p>
        </p:txBody>
      </p:sp>
    </p:spTree>
    <p:extLst>
      <p:ext uri="{BB962C8B-B14F-4D97-AF65-F5344CB8AC3E}">
        <p14:creationId xmlns:p14="http://schemas.microsoft.com/office/powerpoint/2010/main" val="871301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20</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Twist and Shout</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623392" y="1484785"/>
            <a:ext cx="10873208"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GB" dirty="0"/>
              <a:t>Full report, summary and implementation tools are be found at</a:t>
            </a:r>
          </a:p>
          <a:p>
            <a:pPr marL="0" indent="0" algn="ctr">
              <a:buNone/>
            </a:pPr>
            <a:endParaRPr lang="en-GB" sz="1800" dirty="0"/>
          </a:p>
          <a:p>
            <a:pPr marL="0" indent="0" algn="ctr">
              <a:buNone/>
            </a:pPr>
            <a:r>
              <a:rPr lang="en-GB" u="sng" dirty="0">
                <a:solidFill>
                  <a:srgbClr val="463C64"/>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https://ncepod.org.uk/2024testiculartorsion.html</a:t>
            </a:r>
            <a:endParaRPr lang="en-GB" dirty="0">
              <a:solidFill>
                <a:srgbClr val="463C64"/>
              </a:solidFill>
            </a:endParaRPr>
          </a:p>
        </p:txBody>
      </p:sp>
      <p:pic>
        <p:nvPicPr>
          <p:cNvPr id="3" name="Picture 2">
            <a:extLst>
              <a:ext uri="{FF2B5EF4-FFF2-40B4-BE49-F238E27FC236}">
                <a16:creationId xmlns:a16="http://schemas.microsoft.com/office/drawing/2014/main" id="{77781DDD-A09A-65DB-E608-706FC2568240}"/>
              </a:ext>
            </a:extLst>
          </p:cNvPr>
          <p:cNvPicPr>
            <a:picLocks noChangeAspect="1"/>
          </p:cNvPicPr>
          <p:nvPr/>
        </p:nvPicPr>
        <p:blipFill>
          <a:blip r:embed="rId4"/>
          <a:stretch>
            <a:fillRect/>
          </a:stretch>
        </p:blipFill>
        <p:spPr>
          <a:xfrm>
            <a:off x="4828689" y="3429000"/>
            <a:ext cx="2040909" cy="2905413"/>
          </a:xfrm>
          <a:prstGeom prst="rect">
            <a:avLst/>
          </a:prstGeom>
        </p:spPr>
      </p:pic>
    </p:spTree>
    <p:extLst>
      <p:ext uri="{BB962C8B-B14F-4D97-AF65-F5344CB8AC3E}">
        <p14:creationId xmlns:p14="http://schemas.microsoft.com/office/powerpoint/2010/main" val="244174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3</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Study population</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484785"/>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00000"/>
              </a:lnSpc>
              <a:buNone/>
            </a:pPr>
            <a:r>
              <a:rPr lang="en-GB" sz="2400" b="1" dirty="0">
                <a:latin typeface="Calibri" panose="020F0502020204030204" pitchFamily="34" charset="0"/>
                <a:ea typeface="Calibri" panose="020F0502020204030204" pitchFamily="34" charset="0"/>
              </a:rPr>
              <a:t>Inclusion criteria</a:t>
            </a:r>
            <a:endParaRPr lang="en-GB" sz="2400" b="1" dirty="0">
              <a:effectLst/>
              <a:latin typeface="Calibri" panose="020F0502020204030204" pitchFamily="34" charset="0"/>
              <a:ea typeface="Calibri" panose="020F0502020204030204" pitchFamily="34" charset="0"/>
            </a:endParaRPr>
          </a:p>
          <a:p>
            <a:pPr>
              <a:lnSpc>
                <a:spcPct val="100000"/>
              </a:lnSpc>
            </a:pPr>
            <a:r>
              <a:rPr lang="en-GB" sz="2400" dirty="0">
                <a:effectLst/>
                <a:latin typeface="Calibri" panose="020F0502020204030204" pitchFamily="34" charset="0"/>
                <a:ea typeface="Calibri" panose="020F0502020204030204" pitchFamily="34" charset="0"/>
              </a:rPr>
              <a:t>Patients aged 2-24 years, inclusive, admitted to hospital with testicular torsion between the </a:t>
            </a:r>
            <a:r>
              <a:rPr lang="en-US" sz="2400" b="0" i="0" u="none" strike="noStrike" baseline="0" dirty="0">
                <a:solidFill>
                  <a:srgbClr val="000000"/>
                </a:solidFill>
                <a:latin typeface="Calibri" panose="020F0502020204030204" pitchFamily="34" charset="0"/>
              </a:rPr>
              <a:t>1st April 2021 – 31st March 2022 </a:t>
            </a:r>
            <a:r>
              <a:rPr lang="en-GB" sz="2400" dirty="0">
                <a:effectLst/>
                <a:latin typeface="Calibri" panose="020F0502020204030204" pitchFamily="34" charset="0"/>
                <a:ea typeface="Calibri" panose="020F0502020204030204" pitchFamily="34" charset="0"/>
              </a:rPr>
              <a:t>. </a:t>
            </a:r>
          </a:p>
          <a:p>
            <a:pPr>
              <a:lnSpc>
                <a:spcPct val="100000"/>
              </a:lnSpc>
            </a:pPr>
            <a:r>
              <a:rPr lang="en-GB" sz="2400" dirty="0">
                <a:effectLst/>
                <a:latin typeface="Calibri" panose="020F0502020204030204" pitchFamily="34" charset="0"/>
                <a:ea typeface="Calibri" panose="020F0502020204030204" pitchFamily="34" charset="0"/>
              </a:rPr>
              <a:t>Only patients coded with one or more of the included ICD10 codes for testicular torsion and OPCS codes for orchidopexy or orchidectomy were included in the peer-review aspect of the study. </a:t>
            </a:r>
          </a:p>
          <a:p>
            <a:pPr>
              <a:lnSpc>
                <a:spcPct val="100000"/>
              </a:lnSpc>
            </a:pPr>
            <a:endParaRPr lang="en-GB" sz="2400" dirty="0">
              <a:effectLst/>
              <a:latin typeface="Calibri" panose="020F0502020204030204" pitchFamily="34" charset="0"/>
              <a:ea typeface="Calibri" panose="020F0502020204030204" pitchFamily="34" charset="0"/>
            </a:endParaRPr>
          </a:p>
          <a:p>
            <a:pPr marL="0" indent="0">
              <a:lnSpc>
                <a:spcPct val="100000"/>
              </a:lnSpc>
              <a:buNone/>
            </a:pPr>
            <a:r>
              <a:rPr lang="en-GB" sz="2400" b="1" dirty="0">
                <a:latin typeface="Calibri" panose="020F0502020204030204" pitchFamily="34" charset="0"/>
                <a:ea typeface="Calibri" panose="020F0502020204030204" pitchFamily="34" charset="0"/>
              </a:rPr>
              <a:t>Exclusions</a:t>
            </a:r>
            <a:endParaRPr lang="en-GB" sz="2400" b="1" dirty="0">
              <a:effectLst/>
              <a:latin typeface="Calibri" panose="020F0502020204030204" pitchFamily="34" charset="0"/>
              <a:ea typeface="Calibri" panose="020F0502020204030204" pitchFamily="34" charset="0"/>
            </a:endParaRPr>
          </a:p>
          <a:p>
            <a:pPr>
              <a:lnSpc>
                <a:spcPct val="100000"/>
              </a:lnSpc>
            </a:pPr>
            <a:r>
              <a:rPr lang="en-GB" sz="2400" b="0" i="0" u="none" strike="noStrike" baseline="0" dirty="0">
                <a:solidFill>
                  <a:srgbClr val="000000"/>
                </a:solidFill>
                <a:latin typeface="Calibri" panose="020F0502020204030204" pitchFamily="34" charset="0"/>
              </a:rPr>
              <a:t>Patients who did not undergo a procedure for testicular torsion, and patients who were subsequently identified as being admitted on an elective basis.</a:t>
            </a:r>
          </a:p>
        </p:txBody>
      </p:sp>
    </p:spTree>
    <p:extLst>
      <p:ext uri="{BB962C8B-B14F-4D97-AF65-F5344CB8AC3E}">
        <p14:creationId xmlns:p14="http://schemas.microsoft.com/office/powerpoint/2010/main" val="2032990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4</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Study sample</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484785"/>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00000"/>
              </a:lnSpc>
              <a:buNone/>
            </a:pPr>
            <a:endParaRPr lang="en-GB" sz="2400" b="0" i="0" u="none" strike="noStrike" baseline="0" dirty="0">
              <a:solidFill>
                <a:srgbClr val="000000"/>
              </a:solidFill>
              <a:latin typeface="Calibri" panose="020F0502020204030204" pitchFamily="34" charset="0"/>
            </a:endParaRPr>
          </a:p>
        </p:txBody>
      </p:sp>
      <p:pic>
        <p:nvPicPr>
          <p:cNvPr id="2" name="Picture 1">
            <a:extLst>
              <a:ext uri="{FF2B5EF4-FFF2-40B4-BE49-F238E27FC236}">
                <a16:creationId xmlns:a16="http://schemas.microsoft.com/office/drawing/2014/main" id="{D21B7D1E-276E-9751-293D-5CBC92B5FAEA}"/>
              </a:ext>
            </a:extLst>
          </p:cNvPr>
          <p:cNvPicPr>
            <a:picLocks noChangeAspect="1"/>
          </p:cNvPicPr>
          <p:nvPr/>
        </p:nvPicPr>
        <p:blipFill>
          <a:blip r:embed="rId3"/>
          <a:stretch>
            <a:fillRect/>
          </a:stretch>
        </p:blipFill>
        <p:spPr>
          <a:xfrm>
            <a:off x="651357" y="1412954"/>
            <a:ext cx="10961293" cy="4896366"/>
          </a:xfrm>
          <a:prstGeom prst="rect">
            <a:avLst/>
          </a:prstGeom>
        </p:spPr>
      </p:pic>
    </p:spTree>
    <p:extLst>
      <p:ext uri="{BB962C8B-B14F-4D97-AF65-F5344CB8AC3E}">
        <p14:creationId xmlns:p14="http://schemas.microsoft.com/office/powerpoint/2010/main" val="3839401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5</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Age of patients included in the study population</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484785"/>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00000"/>
              </a:lnSpc>
              <a:buNone/>
            </a:pPr>
            <a:endParaRPr lang="en-GB" sz="2400" b="0" i="0" u="none" strike="noStrike" baseline="0" dirty="0">
              <a:solidFill>
                <a:srgbClr val="000000"/>
              </a:solidFill>
              <a:latin typeface="Calibri" panose="020F0502020204030204" pitchFamily="34" charset="0"/>
            </a:endParaRPr>
          </a:p>
        </p:txBody>
      </p:sp>
      <p:pic>
        <p:nvPicPr>
          <p:cNvPr id="3" name="Picture 2">
            <a:extLst>
              <a:ext uri="{FF2B5EF4-FFF2-40B4-BE49-F238E27FC236}">
                <a16:creationId xmlns:a16="http://schemas.microsoft.com/office/drawing/2014/main" id="{18FA609D-D07D-89CA-6D0B-80207DD95951}"/>
              </a:ext>
            </a:extLst>
          </p:cNvPr>
          <p:cNvPicPr>
            <a:picLocks noChangeAspect="1"/>
          </p:cNvPicPr>
          <p:nvPr/>
        </p:nvPicPr>
        <p:blipFill>
          <a:blip r:embed="rId3"/>
          <a:stretch>
            <a:fillRect/>
          </a:stretch>
        </p:blipFill>
        <p:spPr>
          <a:xfrm>
            <a:off x="983432" y="1282777"/>
            <a:ext cx="10249610" cy="5242567"/>
          </a:xfrm>
          <a:prstGeom prst="rect">
            <a:avLst/>
          </a:prstGeom>
        </p:spPr>
      </p:pic>
    </p:spTree>
    <p:extLst>
      <p:ext uri="{BB962C8B-B14F-4D97-AF65-F5344CB8AC3E}">
        <p14:creationId xmlns:p14="http://schemas.microsoft.com/office/powerpoint/2010/main" val="2830766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6</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Overall quality of care</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484785"/>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00000"/>
              </a:lnSpc>
              <a:buNone/>
            </a:pPr>
            <a:endParaRPr lang="en-GB" sz="2400" b="0" i="0" u="none" strike="noStrike" baseline="0" dirty="0">
              <a:solidFill>
                <a:srgbClr val="000000"/>
              </a:solidFill>
              <a:latin typeface="Calibri" panose="020F0502020204030204" pitchFamily="34" charset="0"/>
            </a:endParaRPr>
          </a:p>
        </p:txBody>
      </p:sp>
      <p:pic>
        <p:nvPicPr>
          <p:cNvPr id="2" name="Picture 1">
            <a:extLst>
              <a:ext uri="{FF2B5EF4-FFF2-40B4-BE49-F238E27FC236}">
                <a16:creationId xmlns:a16="http://schemas.microsoft.com/office/drawing/2014/main" id="{A2933E6D-C2E7-11E9-8682-424C8E1F04A1}"/>
              </a:ext>
            </a:extLst>
          </p:cNvPr>
          <p:cNvPicPr>
            <a:picLocks noChangeAspect="1"/>
          </p:cNvPicPr>
          <p:nvPr/>
        </p:nvPicPr>
        <p:blipFill>
          <a:blip r:embed="rId3"/>
          <a:stretch>
            <a:fillRect/>
          </a:stretch>
        </p:blipFill>
        <p:spPr>
          <a:xfrm>
            <a:off x="314881" y="1637817"/>
            <a:ext cx="11562238" cy="4506308"/>
          </a:xfrm>
          <a:prstGeom prst="rect">
            <a:avLst/>
          </a:prstGeom>
        </p:spPr>
      </p:pic>
    </p:spTree>
    <p:extLst>
      <p:ext uri="{BB962C8B-B14F-4D97-AF65-F5344CB8AC3E}">
        <p14:creationId xmlns:p14="http://schemas.microsoft.com/office/powerpoint/2010/main" val="414861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7</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Key message 1</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772816"/>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15000"/>
              </a:lnSpc>
              <a:buNone/>
            </a:pPr>
            <a:r>
              <a:rPr lang="en-GB" sz="2400" b="1" dirty="0">
                <a:solidFill>
                  <a:srgbClr val="463C64"/>
                </a:solidFill>
                <a:effectLst/>
                <a:latin typeface="Calibri" panose="020F0502020204030204" pitchFamily="34" charset="0"/>
                <a:ea typeface="Calibri" panose="020F0502020204030204" pitchFamily="34" charset="0"/>
              </a:rPr>
              <a:t>Raise public awareness about testicular torsion</a:t>
            </a:r>
            <a:endParaRPr lang="en-GB" sz="2400" b="1" i="1" u="sng" spc="-50" dirty="0">
              <a:latin typeface="Calibri" panose="020F0502020204030204" pitchFamily="34" charset="0"/>
              <a:ea typeface="Calibri" panose="020F0502020204030204" pitchFamily="34" charset="0"/>
            </a:endParaRPr>
          </a:p>
          <a:p>
            <a:pPr marL="0" indent="0">
              <a:lnSpc>
                <a:spcPct val="115000"/>
              </a:lnSpc>
              <a:buNone/>
            </a:pP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Steps in maternity/antenatal care (e.g. advice for care of a new baby in the red book) and post-natal care should be taken to educate parents/carers about the pathology and early warning signs of testicular torsion. The need to urgently attend an emergency department, and not ‘wait and watch’, to achieve surgical intervention (if necessary) within six hours when testicular pain is experienced is a critical component of this education. The health curriculum from nursery through to higher education needs to involve advice about testicular torsion.</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731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8</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Key message 2</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772816"/>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lvl="0" indent="0">
              <a:lnSpc>
                <a:spcPct val="115000"/>
              </a:lnSpc>
              <a:buClr>
                <a:srgbClr val="7F7F7F"/>
              </a:buClr>
              <a:buSzPts val="1100"/>
              <a:buNone/>
              <a:tabLst>
                <a:tab pos="219075" algn="l"/>
              </a:tabLst>
            </a:pPr>
            <a:r>
              <a:rPr lang="en-GB" sz="2400" b="1" kern="0" spc="-50" dirty="0">
                <a:solidFill>
                  <a:srgbClr val="463C64"/>
                </a:solidFill>
                <a:effectLst/>
                <a:latin typeface="Calibri" panose="020F0502020204030204" pitchFamily="34" charset="0"/>
                <a:ea typeface="Calibri" panose="020F0502020204030204" pitchFamily="34" charset="0"/>
              </a:rPr>
              <a:t>Training to recognise testicular torsion in primary and emergency care</a:t>
            </a:r>
            <a:endParaRPr lang="en-GB" sz="2400" b="1" kern="0" spc="-50" dirty="0">
              <a:effectLst/>
              <a:latin typeface="Calibri" panose="020F0502020204030204" pitchFamily="34" charset="0"/>
              <a:ea typeface="Calibri" panose="020F0502020204030204" pitchFamily="34" charset="0"/>
            </a:endParaRPr>
          </a:p>
          <a:p>
            <a:pPr marL="0" marR="211455" indent="0">
              <a:lnSpc>
                <a:spcPct val="115000"/>
              </a:lnSpc>
              <a:spcAft>
                <a:spcPts val="0"/>
              </a:spcAft>
              <a:buNone/>
            </a:pPr>
            <a:r>
              <a:rPr lang="en-GB" sz="2400" dirty="0">
                <a:effectLst/>
                <a:latin typeface="Calibri" panose="020F0502020204030204" pitchFamily="34" charset="0"/>
                <a:ea typeface="Calibri" panose="020F0502020204030204" pitchFamily="34" charset="0"/>
                <a:cs typeface="Calibri" panose="020F0502020204030204" pitchFamily="34" charset="0"/>
              </a:rPr>
              <a:t>Training modules require updating to enable primary care and emergency staff to recognise atypical signs of testicular torsion and the need to enact urgent referral pathways for timely surgical intervention.</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8613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A8D6BC-E9CE-4B53-BC02-A38C6EEBB6C9}" type="slidenum">
              <a:rPr lang="en-US"/>
              <a:pPr/>
              <a:t>9</a:t>
            </a:fld>
            <a:endParaRPr lang="en-US"/>
          </a:p>
        </p:txBody>
      </p:sp>
      <p:sp>
        <p:nvSpPr>
          <p:cNvPr id="330754" name="Rectangle 2"/>
          <p:cNvSpPr>
            <a:spLocks noGrp="1" noChangeArrowheads="1"/>
          </p:cNvSpPr>
          <p:nvPr>
            <p:ph type="title"/>
          </p:nvPr>
        </p:nvSpPr>
        <p:spPr>
          <a:solidFill>
            <a:srgbClr val="463C64"/>
          </a:solidFill>
        </p:spPr>
        <p:txBody>
          <a:bodyPr/>
          <a:lstStyle/>
          <a:p>
            <a:r>
              <a:rPr lang="en-US" dirty="0"/>
              <a:t>Key message 3</a:t>
            </a:r>
          </a:p>
        </p:txBody>
      </p:sp>
      <p:sp>
        <p:nvSpPr>
          <p:cNvPr id="330755" name="Rectangle 3"/>
          <p:cNvSpPr>
            <a:spLocks noGrp="1" noChangeArrowheads="1"/>
          </p:cNvSpPr>
          <p:nvPr>
            <p:ph type="body" idx="1"/>
          </p:nvPr>
        </p:nvSpPr>
        <p:spPr>
          <a:xfrm>
            <a:off x="1847528" y="1196753"/>
            <a:ext cx="8003232" cy="4525963"/>
          </a:xfrm>
        </p:spPr>
        <p:txBody>
          <a:bodyPr/>
          <a:lstStyle/>
          <a:p>
            <a:pPr marL="720725" indent="-533400"/>
            <a:endParaRPr lang="en-US" sz="2400" dirty="0"/>
          </a:p>
          <a:p>
            <a:pPr marL="720725" indent="-533400">
              <a:lnSpc>
                <a:spcPct val="150000"/>
              </a:lnSpc>
            </a:pPr>
            <a:endParaRPr lang="en-US" sz="2400" dirty="0"/>
          </a:p>
          <a:p>
            <a:pPr marL="1079500" indent="-533400">
              <a:buNone/>
            </a:pPr>
            <a:endParaRPr lang="en-US" sz="2800" dirty="0"/>
          </a:p>
        </p:txBody>
      </p:sp>
      <p:sp>
        <p:nvSpPr>
          <p:cNvPr id="7" name="Rectangle 3">
            <a:extLst>
              <a:ext uri="{FF2B5EF4-FFF2-40B4-BE49-F238E27FC236}">
                <a16:creationId xmlns:a16="http://schemas.microsoft.com/office/drawing/2014/main" id="{42FB047C-041A-6708-6C3E-FA840B867A13}"/>
              </a:ext>
            </a:extLst>
          </p:cNvPr>
          <p:cNvSpPr txBox="1">
            <a:spLocks noChangeArrowheads="1"/>
          </p:cNvSpPr>
          <p:nvPr/>
        </p:nvSpPr>
        <p:spPr bwMode="auto">
          <a:xfrm>
            <a:off x="983432" y="1772816"/>
            <a:ext cx="10297144" cy="3662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760095" lvl="0" indent="0">
              <a:lnSpc>
                <a:spcPct val="115000"/>
              </a:lnSpc>
              <a:buClr>
                <a:srgbClr val="7F7F7F"/>
              </a:buClr>
              <a:buSzPts val="1100"/>
              <a:buNone/>
              <a:tabLst>
                <a:tab pos="219075" algn="l"/>
              </a:tabLst>
            </a:pPr>
            <a:r>
              <a:rPr lang="en-GB" sz="2400" b="1" kern="0" spc="-50" dirty="0">
                <a:solidFill>
                  <a:srgbClr val="463C64"/>
                </a:solidFill>
                <a:effectLst/>
                <a:latin typeface="Calibri" panose="020F0502020204030204" pitchFamily="34" charset="0"/>
                <a:ea typeface="Calibri" panose="020F0502020204030204" pitchFamily="34" charset="0"/>
              </a:rPr>
              <a:t>Reduce in-hospital delays through clear, documented pathways of care and transfer </a:t>
            </a:r>
            <a:endParaRPr lang="en-GB" sz="2400" b="1" kern="0" spc="-50" dirty="0">
              <a:effectLst/>
              <a:latin typeface="Calibri" panose="020F0502020204030204" pitchFamily="34" charset="0"/>
              <a:ea typeface="Calibri" panose="020F0502020204030204" pitchFamily="34" charset="0"/>
            </a:endParaRPr>
          </a:p>
          <a:p>
            <a:pPr marL="0" marR="760095" indent="0">
              <a:lnSpc>
                <a:spcPct val="115000"/>
              </a:lnSpc>
              <a:spcAft>
                <a:spcPts val="0"/>
              </a:spcAft>
              <a:buNone/>
              <a:tabLst>
                <a:tab pos="219075" algn="l"/>
              </a:tabLst>
            </a:pPr>
            <a:r>
              <a:rPr lang="en-GB" sz="2400" b="0" kern="0" dirty="0">
                <a:effectLst/>
                <a:latin typeface="Calibri" panose="020F0502020204030204" pitchFamily="34" charset="0"/>
                <a:ea typeface="Calibri" panose="020F0502020204030204" pitchFamily="34" charset="0"/>
                <a:cs typeface="Calibri" panose="020F0502020204030204" pitchFamily="34" charset="0"/>
              </a:rPr>
              <a:t>Transfers should be minimised where intervention can be performed on-site. Where transfers are unavoidable, patients must be transferred to a centre where scrotal explorations can be performed safely on-site with a pre-alert system in place to inform the receiving hospital of an incoming transfer. Transfers must also be classed as urgent with the aid of clear and documented protocols and pathways. Auditing of the testicular torsion pathway, at least annually, is essential to identify areas for improvement.</a:t>
            </a:r>
            <a:endParaRPr lang="en-GB" sz="2400" b="1" kern="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388245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14023</TotalTime>
  <Words>2388</Words>
  <Application>Microsoft Office PowerPoint</Application>
  <PresentationFormat>Widescreen</PresentationFormat>
  <Paragraphs>195</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Humanist 77 7 BT</vt:lpstr>
      <vt:lpstr>Default Design</vt:lpstr>
      <vt:lpstr>PowerPoint Presentation</vt:lpstr>
      <vt:lpstr>The study</vt:lpstr>
      <vt:lpstr>Study population</vt:lpstr>
      <vt:lpstr>Study sample</vt:lpstr>
      <vt:lpstr>Age of patients included in the study population</vt:lpstr>
      <vt:lpstr>Overall quality of care</vt:lpstr>
      <vt:lpstr>Key message 1</vt:lpstr>
      <vt:lpstr>Key message 2</vt:lpstr>
      <vt:lpstr>Key message 3</vt:lpstr>
      <vt:lpstr>Key message 4</vt:lpstr>
      <vt:lpstr>Public awareness and education</vt:lpstr>
      <vt:lpstr>Recognition of testicular torsion in primary care and the emergency department</vt:lpstr>
      <vt:lpstr>Pathway up to and including hospital arrival</vt:lpstr>
      <vt:lpstr>Pathway in hospital</vt:lpstr>
      <vt:lpstr>Pathway in hospital</vt:lpstr>
      <vt:lpstr>Pathway in hospital</vt:lpstr>
      <vt:lpstr>Discharge and follow-up</vt:lpstr>
      <vt:lpstr>Discharge and follow-up</vt:lpstr>
      <vt:lpstr>Discussion</vt:lpstr>
      <vt:lpstr>Twist and Shout</vt:lpstr>
    </vt:vector>
  </TitlesOfParts>
  <Company>NCEPOD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Kidney Injury</dc:title>
  <dc:creator>Marisa Mason</dc:creator>
  <cp:lastModifiedBy>Heather Freeth</cp:lastModifiedBy>
  <cp:revision>725</cp:revision>
  <cp:lastPrinted>2019-09-11T13:26:13Z</cp:lastPrinted>
  <dcterms:created xsi:type="dcterms:W3CDTF">2008-11-02T22:09:09Z</dcterms:created>
  <dcterms:modified xsi:type="dcterms:W3CDTF">2024-01-30T11:16:29Z</dcterms:modified>
</cp:coreProperties>
</file>